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4" r:id="rId3"/>
    <p:sldId id="257" r:id="rId4"/>
    <p:sldId id="288" r:id="rId5"/>
    <p:sldId id="289" r:id="rId6"/>
    <p:sldId id="291" r:id="rId7"/>
    <p:sldId id="295" r:id="rId8"/>
    <p:sldId id="294" r:id="rId9"/>
    <p:sldId id="303" r:id="rId10"/>
    <p:sldId id="292" r:id="rId11"/>
    <p:sldId id="305" r:id="rId12"/>
    <p:sldId id="258" r:id="rId13"/>
    <p:sldId id="299" r:id="rId14"/>
    <p:sldId id="286" r:id="rId15"/>
    <p:sldId id="283" r:id="rId16"/>
    <p:sldId id="284" r:id="rId17"/>
    <p:sldId id="280" r:id="rId18"/>
    <p:sldId id="281" r:id="rId19"/>
    <p:sldId id="275" r:id="rId20"/>
    <p:sldId id="287" r:id="rId21"/>
    <p:sldId id="290" r:id="rId22"/>
    <p:sldId id="277" r:id="rId23"/>
    <p:sldId id="304" r:id="rId24"/>
    <p:sldId id="268" r:id="rId25"/>
    <p:sldId id="262" r:id="rId26"/>
    <p:sldId id="300" r:id="rId27"/>
    <p:sldId id="269" r:id="rId28"/>
    <p:sldId id="301" r:id="rId29"/>
    <p:sldId id="302" r:id="rId30"/>
    <p:sldId id="306" r:id="rId3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8100" autoAdjust="0"/>
  </p:normalViewPr>
  <p:slideViewPr>
    <p:cSldViewPr>
      <p:cViewPr varScale="1">
        <p:scale>
          <a:sx n="35" d="100"/>
          <a:sy n="35" d="100"/>
        </p:scale>
        <p:origin x="86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3342D-6613-47F0-B0E2-74F39C091E75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2C876-0E98-421C-8815-0643A9945736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2C876-0E98-421C-8815-0643A9945736}" type="slidenum">
              <a:rPr lang="hu-HU" smtClean="0"/>
              <a:pPr/>
              <a:t>22</a:t>
            </a:fld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2C876-0E98-421C-8815-0643A9945736}" type="slidenum">
              <a:rPr lang="hu-HU" smtClean="0"/>
              <a:pPr/>
              <a:t>30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14337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53225" y="0"/>
            <a:ext cx="23907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  <p:pic>
        <p:nvPicPr>
          <p:cNvPr id="12289" name="Picture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23033"/>
            <a:ext cx="1259632" cy="1289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4D4A7-AF20-448D-9189-621AC0A0897E}" type="datetimeFigureOut">
              <a:rPr lang="hu-HU" smtClean="0"/>
              <a:pPr/>
              <a:t>2018. 09. 11.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39BFF-ECBA-43CD-A85F-42D342771E52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ggbm.at/fj6amwh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>
                <a:solidFill>
                  <a:srgbClr val="C00000"/>
                </a:solidFill>
              </a:rPr>
              <a:t>Örömteli és eredményes matematikatanulás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343000"/>
          </a:xfrm>
        </p:spPr>
        <p:txBody>
          <a:bodyPr>
            <a:normAutofit/>
          </a:bodyPr>
          <a:lstStyle/>
          <a:p>
            <a:r>
              <a:rPr lang="hu-HU" cap="all" dirty="0" smtClean="0">
                <a:solidFill>
                  <a:schemeClr val="tx1"/>
                </a:solidFill>
              </a:rPr>
              <a:t>(Mire) használhatók a</a:t>
            </a:r>
          </a:p>
          <a:p>
            <a:r>
              <a:rPr lang="hu-HU" cap="all" dirty="0" smtClean="0">
                <a:solidFill>
                  <a:schemeClr val="tx1"/>
                </a:solidFill>
              </a:rPr>
              <a:t>kutatási eredmények?</a:t>
            </a:r>
            <a:endParaRPr lang="hu-HU" cap="al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19061" y="1196752"/>
            <a:ext cx="9263061" cy="5399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ím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Kísérlet – eredmények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4954562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2. kísérlet: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Térgeometria tanítása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gimnáziumban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 előhívásos módszerrel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endParaRPr lang="hu-H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2. Kísérlet – térgeometria</a:t>
            </a:r>
            <a:endParaRPr lang="hu-HU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323528" y="980728"/>
          <a:ext cx="8568952" cy="569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4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44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902">
                <a:tc gridSpan="2"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Egy gimnázium 12. osztályának németes és angolos csoportja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902">
                <a:tc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angolos csoport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németes csoport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902">
                <a:tc gridSpan="2"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előző évi matematika osztályzatok átlaga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902">
                <a:tc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2,62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3,46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902">
                <a:tc gridSpan="2"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A szeptemberi dolgozatok átlaga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902">
                <a:tc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1,92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2.92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0902">
                <a:tc gridSpan="2">
                  <a:txBody>
                    <a:bodyPr/>
                    <a:lstStyle/>
                    <a:p>
                      <a:pPr algn="ctr"/>
                      <a:r>
                        <a:rPr lang="hu-HU" sz="3200" b="1" dirty="0" smtClean="0">
                          <a:solidFill>
                            <a:srgbClr val="FF0000"/>
                          </a:solidFill>
                          <a:sym typeface="Symbol"/>
                        </a:rPr>
                        <a:t></a:t>
                      </a:r>
                      <a:endParaRPr lang="hu-H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0902">
                <a:tc>
                  <a:txBody>
                    <a:bodyPr/>
                    <a:lstStyle/>
                    <a:p>
                      <a:pPr algn="ctr"/>
                      <a:r>
                        <a:rPr lang="hu-HU" sz="3200" b="1" dirty="0" smtClean="0">
                          <a:solidFill>
                            <a:schemeClr val="tx1"/>
                          </a:solidFill>
                        </a:rPr>
                        <a:t>előhívásos</a:t>
                      </a:r>
                      <a:endParaRPr lang="hu-H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b="1" dirty="0" smtClean="0">
                          <a:solidFill>
                            <a:schemeClr val="tx1"/>
                          </a:solidFill>
                        </a:rPr>
                        <a:t>hagyományos</a:t>
                      </a:r>
                      <a:endParaRPr lang="hu-H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0902">
                <a:tc gridSpan="2">
                  <a:txBody>
                    <a:bodyPr/>
                    <a:lstStyle/>
                    <a:p>
                      <a:pPr algn="ctr"/>
                      <a:r>
                        <a:rPr lang="hu-HU" sz="3200" b="1" dirty="0" smtClean="0">
                          <a:solidFill>
                            <a:schemeClr val="tx1"/>
                          </a:solidFill>
                        </a:rPr>
                        <a:t>KIEGYENLÍTŐDÖTT A KÜLÖNBSÉG</a:t>
                      </a:r>
                      <a:endParaRPr lang="hu-HU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3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52158" y="2924944"/>
            <a:ext cx="5091842" cy="3933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ím 1"/>
          <p:cNvSpPr txBox="1">
            <a:spLocks/>
          </p:cNvSpPr>
          <p:nvPr/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2. Kísérlet – eredmények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1052736"/>
            <a:ext cx="414337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354758"/>
            <a:ext cx="8229600" cy="4162474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3. kísérlet: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Számelmélet tanítása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előhívásos módszerrel tanárjelölteknek</a:t>
            </a:r>
            <a:r>
              <a:rPr lang="hu-HU" dirty="0" smtClean="0">
                <a:solidFill>
                  <a:srgbClr val="C00000"/>
                </a:solidFill>
              </a:rPr>
              <a:t/>
            </a:r>
            <a:br>
              <a:rPr lang="hu-HU" dirty="0" smtClean="0">
                <a:solidFill>
                  <a:srgbClr val="C00000"/>
                </a:solidFill>
              </a:rPr>
            </a:br>
            <a:endParaRPr lang="hu-H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3. Kísérlet – a tananyag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4" name="Tartalom helye 2"/>
          <p:cNvSpPr txBox="1">
            <a:spLocks/>
          </p:cNvSpPr>
          <p:nvPr/>
        </p:nvSpPr>
        <p:spPr>
          <a:xfrm>
            <a:off x="107504" y="1196752"/>
            <a:ext cx="8964488" cy="54018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Egész számok oszthatósága, felbonthatatlan és prímszám, összetett szám. Maradékos osztás, euklideszi algoritmus,  kitüntetett közös osztó és közös többszörös, prímek és felbonthatatlanok.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 számelmélet alaptétele és következményei.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Kongruenciák, maradékosztályok, teljes és redukált maradékrendszerek. Számelméleti függvények. Kongruenciák, </a:t>
            </a:r>
            <a:r>
              <a:rPr kumimoji="0" lang="hu-HU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kongruenciarendszerek</a:t>
            </a:r>
            <a: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hu-HU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diofantikus</a:t>
            </a:r>
            <a: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egyenletek.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Oszthatósági szabályok (2, 4, 8, 5, 25, 3, 9, 11). </a:t>
            </a:r>
            <a:b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hu-HU" sz="3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Euler-Fermat-tétel</a:t>
            </a:r>
            <a:r>
              <a:rPr kumimoji="0" lang="hu-HU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Wilson-tétel.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3. Kísérlet – a populáció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u-HU" dirty="0" smtClean="0"/>
              <a:t>Osztatlan tanárképzés matematika + valami szakos évfolyam 125 hallgatója </a:t>
            </a:r>
          </a:p>
          <a:p>
            <a:pPr lvl="0">
              <a:buNone/>
            </a:pPr>
            <a:r>
              <a:rPr lang="hu-HU" dirty="0" smtClean="0"/>
              <a:t>Heti 2+2 órában, ötfokozatú osztályzattal záruló képzés </a:t>
            </a:r>
          </a:p>
          <a:p>
            <a:pPr lvl="0">
              <a:buNone/>
            </a:pPr>
            <a:r>
              <a:rPr lang="hu-HU" dirty="0" smtClean="0"/>
              <a:t>A gyakorlat a </a:t>
            </a:r>
            <a:r>
              <a:rPr lang="hu-HU" dirty="0" err="1" smtClean="0"/>
              <a:t>Neptun</a:t>
            </a:r>
            <a:r>
              <a:rPr lang="hu-HU" dirty="0" smtClean="0"/>
              <a:t> rendszer alapján </a:t>
            </a:r>
            <a:br>
              <a:rPr lang="hu-HU" dirty="0" smtClean="0"/>
            </a:br>
            <a:r>
              <a:rPr lang="hu-HU" dirty="0" smtClean="0"/>
              <a:t>- véletlenszerűen -  6 tanulócsoportba osztva zajlott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3. Kísérlet – a módszer</a:t>
            </a:r>
            <a:endParaRPr lang="hu-HU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251520" y="1107585"/>
          <a:ext cx="8640960" cy="4481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60766">
                <a:tc>
                  <a:txBody>
                    <a:bodyPr/>
                    <a:lstStyle/>
                    <a:p>
                      <a:pPr algn="ctr"/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3 kísérleti csoport</a:t>
                      </a:r>
                    </a:p>
                    <a:p>
                      <a:pPr algn="ctr"/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előhívásos módszerrel</a:t>
                      </a:r>
                      <a:endParaRPr lang="hu-HU" sz="3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3 kontrollcsoport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hagyományosan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8823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000" dirty="0" smtClean="0"/>
                        <a:t>minden gyakorlat  végén 2,</a:t>
                      </a:r>
                      <a:br>
                        <a:rPr lang="hu-HU" sz="3000" dirty="0" smtClean="0"/>
                      </a:br>
                      <a:r>
                        <a:rPr lang="hu-HU" sz="3000" dirty="0" smtClean="0"/>
                        <a:t>24 órán belül megoldandó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000" dirty="0" smtClean="0"/>
                        <a:t>feladat, </a:t>
                      </a:r>
                      <a:br>
                        <a:rPr lang="hu-HU" sz="3000" dirty="0" smtClean="0"/>
                      </a:br>
                      <a:r>
                        <a:rPr lang="hu-HU" sz="3000" dirty="0" smtClean="0"/>
                        <a:t>illetve </a:t>
                      </a:r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hétvégi házi feladat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szokásos házi feladatok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4017">
                <a:tc gridSpan="2">
                  <a:txBody>
                    <a:bodyPr/>
                    <a:lstStyle/>
                    <a:p>
                      <a:pPr algn="ctr"/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csoportonkénti és  közös </a:t>
                      </a:r>
                      <a:r>
                        <a:rPr lang="hu-HU" sz="3000" b="0" dirty="0" err="1" smtClean="0">
                          <a:solidFill>
                            <a:schemeClr val="tx1"/>
                          </a:solidFill>
                        </a:rPr>
                        <a:t>ZH-k</a:t>
                      </a:r>
                      <a:endParaRPr lang="hu-HU" sz="3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3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7994">
                <a:tc gridSpan="2">
                  <a:txBody>
                    <a:bodyPr/>
                    <a:lstStyle/>
                    <a:p>
                      <a:pPr algn="ctr"/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késleltetett ZH</a:t>
                      </a:r>
                      <a:endParaRPr lang="hu-HU" sz="3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30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églalap 5"/>
          <p:cNvSpPr/>
          <p:nvPr/>
        </p:nvSpPr>
        <p:spPr>
          <a:xfrm>
            <a:off x="251520" y="5805264"/>
            <a:ext cx="86409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hu-HU" sz="2800" dirty="0" smtClean="0"/>
              <a:t>Pl.: </a:t>
            </a:r>
            <a:r>
              <a:rPr lang="hu-HU" sz="2800" b="1" dirty="0" smtClean="0">
                <a:solidFill>
                  <a:srgbClr val="0070C0"/>
                </a:solidFill>
              </a:rPr>
              <a:t>Tudjuk, hogy a 11 primitív gyök </a:t>
            </a:r>
            <a:r>
              <a:rPr lang="hu-HU" sz="2800" b="1" dirty="0" err="1" smtClean="0">
                <a:solidFill>
                  <a:srgbClr val="0070C0"/>
                </a:solidFill>
              </a:rPr>
              <a:t>modulo</a:t>
            </a:r>
            <a:r>
              <a:rPr lang="hu-HU" sz="2800" b="1" dirty="0" smtClean="0">
                <a:solidFill>
                  <a:srgbClr val="0070C0"/>
                </a:solidFill>
              </a:rPr>
              <a:t> 31. </a:t>
            </a:r>
            <a:br>
              <a:rPr lang="hu-HU" sz="2800" b="1" dirty="0" smtClean="0">
                <a:solidFill>
                  <a:srgbClr val="0070C0"/>
                </a:solidFill>
              </a:rPr>
            </a:br>
            <a:r>
              <a:rPr lang="hu-HU" sz="2800" b="1" dirty="0" smtClean="0">
                <a:solidFill>
                  <a:srgbClr val="0070C0"/>
                </a:solidFill>
              </a:rPr>
              <a:t>       Igaz-e, hogy 11</a:t>
            </a:r>
            <a:r>
              <a:rPr lang="hu-HU" sz="2800" b="1" baseline="30000" dirty="0" smtClean="0">
                <a:solidFill>
                  <a:srgbClr val="0070C0"/>
                </a:solidFill>
              </a:rPr>
              <a:t>5</a:t>
            </a:r>
            <a:r>
              <a:rPr lang="hu-HU" sz="2800" b="1" dirty="0" smtClean="0">
                <a:solidFill>
                  <a:srgbClr val="0070C0"/>
                </a:solidFill>
              </a:rPr>
              <a:t> is primitív gyök?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3. Kísérlet  – előzetes adatok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7" name="Tartalom hely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Szintfelmérő dolgozat </a:t>
            </a:r>
          </a:p>
          <a:p>
            <a:pPr>
              <a:buNone/>
            </a:pPr>
            <a:r>
              <a:rPr lang="hu-HU" dirty="0" smtClean="0"/>
              <a:t>Középiskola - </a:t>
            </a:r>
            <a:r>
              <a:rPr lang="hu-HU" dirty="0" err="1" smtClean="0"/>
              <a:t>Spec</a:t>
            </a:r>
            <a:r>
              <a:rPr lang="hu-HU" dirty="0" smtClean="0"/>
              <a:t> / normál matematikai osztály</a:t>
            </a:r>
          </a:p>
          <a:p>
            <a:pPr>
              <a:buNone/>
            </a:pPr>
            <a:r>
              <a:rPr lang="hu-HU" dirty="0" smtClean="0"/>
              <a:t>Érettségi - típusa, pontszám, időpont, hely </a:t>
            </a:r>
          </a:p>
          <a:p>
            <a:pPr>
              <a:buNone/>
            </a:pPr>
            <a:r>
              <a:rPr lang="hu-HU" dirty="0" err="1" smtClean="0"/>
              <a:t>Hányadszorra</a:t>
            </a:r>
            <a:r>
              <a:rPr lang="hu-HU" dirty="0" smtClean="0"/>
              <a:t> vette fel a tárgyat</a:t>
            </a:r>
          </a:p>
          <a:p>
            <a:pPr>
              <a:buNone/>
            </a:pPr>
            <a:r>
              <a:rPr lang="hu-HU" dirty="0" smtClean="0"/>
              <a:t>Másik szakja</a:t>
            </a:r>
          </a:p>
          <a:p>
            <a:pPr>
              <a:buNone/>
            </a:pPr>
            <a:r>
              <a:rPr lang="hu-HU" dirty="0"/>
              <a:t>Számterjedelem </a:t>
            </a:r>
            <a:r>
              <a:rPr lang="hu-HU" dirty="0" smtClean="0"/>
              <a:t>teszt (</a:t>
            </a:r>
            <a:r>
              <a:rPr lang="hu-HU" dirty="0" err="1"/>
              <a:t>Digit</a:t>
            </a:r>
            <a:r>
              <a:rPr lang="hu-HU" dirty="0"/>
              <a:t> </a:t>
            </a:r>
            <a:r>
              <a:rPr lang="hu-HU" dirty="0" err="1"/>
              <a:t>Span</a:t>
            </a:r>
            <a:r>
              <a:rPr lang="hu-HU" dirty="0"/>
              <a:t> Test</a:t>
            </a:r>
            <a:r>
              <a:rPr lang="hu-HU" dirty="0" smtClean="0"/>
              <a:t>)</a:t>
            </a:r>
            <a:endParaRPr lang="hu-HU" dirty="0"/>
          </a:p>
          <a:p>
            <a:pPr>
              <a:buNone/>
            </a:pPr>
            <a:r>
              <a:rPr lang="hu-HU" dirty="0" smtClean="0"/>
              <a:t>Vizuális memória teszt</a:t>
            </a:r>
          </a:p>
          <a:p>
            <a:pPr>
              <a:buNone/>
            </a:pPr>
            <a:r>
              <a:rPr lang="hu-HU" dirty="0" smtClean="0"/>
              <a:t>Matematikai szorongásos (AMAS) teszt</a:t>
            </a:r>
          </a:p>
          <a:p>
            <a:pPr>
              <a:buNone/>
            </a:pPr>
            <a:r>
              <a:rPr lang="hu-HU" dirty="0" smtClean="0"/>
              <a:t>Számelmélet </a:t>
            </a:r>
            <a:r>
              <a:rPr lang="hu-HU" dirty="0" err="1" smtClean="0"/>
              <a:t>előteszt</a:t>
            </a:r>
            <a:endParaRPr lang="hu-HU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3. Kísérlet – összehasonlítások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445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dirty="0" smtClean="0"/>
              <a:t>I. A 4. héten a ZH tervezésekor kiderült, hogy az egyes csoportok más-más anyagrésszel vannak elmaradva </a:t>
            </a:r>
            <a:br>
              <a:rPr lang="hu-HU" dirty="0" smtClean="0"/>
            </a:br>
            <a:r>
              <a:rPr lang="hu-HU" dirty="0" smtClean="0">
                <a:sym typeface="Symbol"/>
              </a:rPr>
              <a:t> </a:t>
            </a:r>
            <a:br>
              <a:rPr lang="hu-HU" dirty="0" smtClean="0">
                <a:sym typeface="Symbol"/>
              </a:rPr>
            </a:br>
            <a:r>
              <a:rPr lang="hu-HU" dirty="0" smtClean="0"/>
              <a:t>csoportonként különböző ZH az 5. héten</a:t>
            </a:r>
          </a:p>
          <a:p>
            <a:pPr>
              <a:buNone/>
            </a:pPr>
            <a:r>
              <a:rPr lang="hu-HU" dirty="0" smtClean="0"/>
              <a:t>II. A 6. héten egyeztetés </a:t>
            </a:r>
            <a:br>
              <a:rPr lang="hu-HU" dirty="0" smtClean="0"/>
            </a:br>
            <a:r>
              <a:rPr lang="hu-HU" dirty="0" smtClean="0">
                <a:sym typeface="Symbol"/>
              </a:rPr>
              <a:t> </a:t>
            </a:r>
            <a:br>
              <a:rPr lang="hu-HU" dirty="0" smtClean="0">
                <a:sym typeface="Symbol"/>
              </a:rPr>
            </a:br>
            <a:r>
              <a:rPr lang="hu-HU" dirty="0" smtClean="0">
                <a:sym typeface="Symbol"/>
              </a:rPr>
              <a:t>a </a:t>
            </a:r>
            <a:r>
              <a:rPr lang="hu-HU" dirty="0" smtClean="0"/>
              <a:t>2. ZH egyforma minden csoport számára ugyanazokból t és ugyanabban az időben </a:t>
            </a:r>
          </a:p>
          <a:p>
            <a:pPr>
              <a:buNone/>
            </a:pPr>
            <a:r>
              <a:rPr lang="hu-HU" dirty="0" smtClean="0"/>
              <a:t>III. Késleltetett teszt 6 hónap múlva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Mesterségünk címere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340768"/>
            <a:ext cx="8784976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3000" dirty="0" smtClean="0"/>
              <a:t>Matematika Tudáselméleti és Pszichológiai Kutatócsoport (ELTE PPK, TTK, BME, …) </a:t>
            </a:r>
          </a:p>
          <a:p>
            <a:pPr>
              <a:buFont typeface="Wingdings" pitchFamily="2" charset="2"/>
              <a:buChar char="v"/>
            </a:pPr>
            <a:r>
              <a:rPr lang="hu-HU" sz="3000" dirty="0" smtClean="0"/>
              <a:t>matematikus, </a:t>
            </a:r>
            <a:r>
              <a:rPr lang="hu-HU" sz="3000" dirty="0" err="1" smtClean="0"/>
              <a:t>matematikadidaktikus</a:t>
            </a:r>
            <a:r>
              <a:rPr lang="hu-HU" sz="3000" dirty="0" smtClean="0"/>
              <a:t>, matematikatanár, pszichológus, statisztikus, …</a:t>
            </a:r>
          </a:p>
          <a:p>
            <a:pPr>
              <a:buFont typeface="Wingdings" pitchFamily="2" charset="2"/>
              <a:buChar char="v"/>
            </a:pPr>
            <a:r>
              <a:rPr lang="hu-HU" sz="3000" dirty="0" smtClean="0"/>
              <a:t>tanárjelölt, aktív és nyugdíjas tanár, oktató</a:t>
            </a:r>
          </a:p>
          <a:p>
            <a:pPr>
              <a:buFont typeface="Wingdings" pitchFamily="2" charset="2"/>
              <a:buChar char="v"/>
            </a:pPr>
            <a:r>
              <a:rPr lang="hu-HU" sz="3000" dirty="0" smtClean="0"/>
              <a:t>Néhány tag és pártoló tag névsorban:</a:t>
            </a:r>
            <a:br>
              <a:rPr lang="hu-HU" sz="3000" dirty="0" smtClean="0"/>
            </a:br>
            <a:r>
              <a:rPr lang="hu-HU" sz="3000" dirty="0" smtClean="0"/>
              <a:t>Bernáth László, Csapodi Csaba, Erdélyi Éva, </a:t>
            </a:r>
            <a:br>
              <a:rPr lang="hu-HU" sz="3000" dirty="0" smtClean="0"/>
            </a:br>
            <a:r>
              <a:rPr lang="hu-HU" sz="3000" dirty="0" err="1" smtClean="0"/>
              <a:t>Jantner</a:t>
            </a:r>
            <a:r>
              <a:rPr lang="hu-HU" sz="3000" dirty="0" smtClean="0"/>
              <a:t> Anna, Kovács Veronika, </a:t>
            </a:r>
            <a:r>
              <a:rPr lang="hu-HU" sz="3000" dirty="0" err="1" smtClean="0"/>
              <a:t>Muzsnay</a:t>
            </a:r>
            <a:r>
              <a:rPr lang="hu-HU" sz="3000" dirty="0" smtClean="0"/>
              <a:t> Anna, </a:t>
            </a:r>
            <a:br>
              <a:rPr lang="hu-HU" sz="3000" dirty="0" smtClean="0"/>
            </a:br>
            <a:r>
              <a:rPr lang="hu-HU" sz="3000" dirty="0" smtClean="0"/>
              <a:t>(Somfai Zsuzsa), </a:t>
            </a:r>
            <a:r>
              <a:rPr lang="hu-HU" sz="3000" b="1" dirty="0" smtClean="0"/>
              <a:t>Szabó Csaba</a:t>
            </a:r>
            <a:r>
              <a:rPr lang="hu-HU" sz="3000" dirty="0" smtClean="0"/>
              <a:t>, </a:t>
            </a:r>
            <a:r>
              <a:rPr lang="hu-HU" sz="3000" dirty="0" err="1" smtClean="0"/>
              <a:t>Szeibert</a:t>
            </a:r>
            <a:r>
              <a:rPr lang="hu-HU" sz="3000" dirty="0" smtClean="0"/>
              <a:t> Janka, Szilágyi Brigitta, Vásárhelyi Éva, Zámbó Csilla,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3. Kísérlet – eredmények</a:t>
            </a:r>
            <a:endParaRPr lang="hu-HU" b="1" dirty="0">
              <a:solidFill>
                <a:srgbClr val="C00000"/>
              </a:solidFill>
            </a:endParaRP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1801449"/>
              </p:ext>
            </p:extLst>
          </p:nvPr>
        </p:nvGraphicFramePr>
        <p:xfrm>
          <a:off x="429663" y="3068960"/>
          <a:ext cx="8174785" cy="288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37249">
                  <a:extLst>
                    <a:ext uri="{9D8B030D-6E8A-4147-A177-3AD203B41FA5}">
                      <a16:colId xmlns:a16="http://schemas.microsoft.com/office/drawing/2014/main" val="2771864409"/>
                    </a:ext>
                  </a:extLst>
                </a:gridCol>
                <a:gridCol w="1945224">
                  <a:extLst>
                    <a:ext uri="{9D8B030D-6E8A-4147-A177-3AD203B41FA5}">
                      <a16:colId xmlns:a16="http://schemas.microsoft.com/office/drawing/2014/main" val="193357735"/>
                    </a:ext>
                  </a:extLst>
                </a:gridCol>
                <a:gridCol w="1860650">
                  <a:extLst>
                    <a:ext uri="{9D8B030D-6E8A-4147-A177-3AD203B41FA5}">
                      <a16:colId xmlns:a16="http://schemas.microsoft.com/office/drawing/2014/main" val="2858407149"/>
                    </a:ext>
                  </a:extLst>
                </a:gridCol>
                <a:gridCol w="1831662">
                  <a:extLst>
                    <a:ext uri="{9D8B030D-6E8A-4147-A177-3AD203B41FA5}">
                      <a16:colId xmlns:a16="http://schemas.microsoft.com/office/drawing/2014/main" val="129451893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l"/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pontszám</a:t>
                      </a:r>
                      <a:endParaRPr lang="hu-HU" sz="32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/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1-13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15-24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25-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143640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kontroll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37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76422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l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kísérleti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10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27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  <a:endParaRPr lang="hu-HU" sz="32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8115407"/>
                  </a:ext>
                </a:extLst>
              </a:tr>
            </a:tbl>
          </a:graphicData>
        </a:graphic>
      </p:graphicFrame>
      <p:sp>
        <p:nvSpPr>
          <p:cNvPr id="11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96752"/>
          </a:xfrm>
        </p:spPr>
        <p:txBody>
          <a:bodyPr/>
          <a:lstStyle/>
          <a:p>
            <a:pPr>
              <a:buNone/>
            </a:pPr>
            <a:r>
              <a:rPr lang="hu-HU" dirty="0" smtClean="0"/>
              <a:t>Az előhívással tanulók mindkét zárthelyi dolgozatban jobban teljesítettek.</a:t>
            </a:r>
            <a:endParaRPr lang="hu-H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39" y="1340768"/>
            <a:ext cx="9061965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3. Kísérlet – késleltetett teszt</a:t>
            </a:r>
            <a:endParaRPr lang="hu-H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3. Kísérlet  –  a késleltetett teszt eredménye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525779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u-HU" dirty="0" smtClean="0"/>
              <a:t>az 1. feladatnál mindkét csoport </a:t>
            </a:r>
            <a:r>
              <a:rPr lang="hu-HU" b="1" i="1" dirty="0" smtClean="0"/>
              <a:t>egyformán</a:t>
            </a:r>
            <a:r>
              <a:rPr lang="hu-HU" dirty="0" smtClean="0"/>
              <a:t> felejtett</a:t>
            </a:r>
          </a:p>
          <a:p>
            <a:pPr>
              <a:buNone/>
            </a:pPr>
            <a:r>
              <a:rPr lang="hu-HU" dirty="0" smtClean="0"/>
              <a:t>a 2. feladatnál a kontrollcsoport </a:t>
            </a:r>
            <a:r>
              <a:rPr lang="hu-HU" b="1" i="1" dirty="0" smtClean="0"/>
              <a:t>többet </a:t>
            </a:r>
            <a:r>
              <a:rPr lang="hu-HU" dirty="0" smtClean="0"/>
              <a:t>felejtett</a:t>
            </a:r>
          </a:p>
          <a:p>
            <a:pPr>
              <a:buNone/>
            </a:pPr>
            <a:r>
              <a:rPr lang="hu-HU" dirty="0" smtClean="0"/>
              <a:t>a 3. feladatnál a teljesítmény</a:t>
            </a:r>
          </a:p>
          <a:p>
            <a:endParaRPr lang="hu-HU" dirty="0" smtClean="0"/>
          </a:p>
          <a:p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Mely </a:t>
            </a:r>
            <a:r>
              <a:rPr lang="hu-H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és </a:t>
            </a:r>
            <a:r>
              <a:rPr lang="hu-H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számjegyekre lesz az </a:t>
            </a:r>
            <a:r>
              <a:rPr lang="hu-H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97531</a:t>
            </a:r>
            <a:r>
              <a:rPr lang="hu-HU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</a:t>
            </a:r>
          </a:p>
          <a:p>
            <a:pPr>
              <a:buNone/>
            </a:pPr>
            <a:r>
              <a:rPr lang="hu-H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szám osztható 55-tel?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1763688" y="3429000"/>
          <a:ext cx="5328592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45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40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kontrollcsoport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20 %</a:t>
                      </a:r>
                      <a:endParaRPr lang="hu-HU" sz="3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kísérleti csoport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200" dirty="0" smtClean="0">
                          <a:solidFill>
                            <a:schemeClr val="tx1"/>
                          </a:solidFill>
                        </a:rPr>
                        <a:t>60%</a:t>
                      </a:r>
                      <a:endParaRPr lang="hu-HU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9" name="Egyenes összekötő 8"/>
          <p:cNvCxnSpPr/>
          <p:nvPr/>
        </p:nvCxnSpPr>
        <p:spPr>
          <a:xfrm>
            <a:off x="5724128" y="5301208"/>
            <a:ext cx="1656184" cy="0"/>
          </a:xfrm>
          <a:prstGeom prst="line">
            <a:avLst/>
          </a:prstGeom>
          <a:ln w="127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1628800"/>
            <a:ext cx="8229600" cy="2448272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Felhívás keringőre: </a:t>
            </a:r>
            <a:endParaRPr lang="hu-HU" b="1" dirty="0">
              <a:solidFill>
                <a:srgbClr val="C0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t="5511" b="8623"/>
          <a:stretch>
            <a:fillRect/>
          </a:stretch>
        </p:blipFill>
        <p:spPr bwMode="auto">
          <a:xfrm>
            <a:off x="1" y="0"/>
            <a:ext cx="2687458" cy="2708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zövegdoboz 4"/>
          <p:cNvSpPr txBox="1"/>
          <p:nvPr/>
        </p:nvSpPr>
        <p:spPr>
          <a:xfrm>
            <a:off x="179512" y="3429000"/>
            <a:ext cx="88204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400" b="1" dirty="0" smtClean="0">
                <a:solidFill>
                  <a:srgbClr val="C00000"/>
                </a:solidFill>
              </a:rPr>
              <a:t>tanár és kutató egyaránt vizsgálhatja az előhívásos módszert</a:t>
            </a:r>
            <a:endParaRPr lang="hu-H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hu-HU" b="1" dirty="0" smtClean="0">
                <a:solidFill>
                  <a:srgbClr val="C00000"/>
                </a:solidFill>
              </a:rPr>
              <a:t>Támogassuk az emlékezeti előhívást!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4016" y="1052736"/>
            <a:ext cx="8892480" cy="5805264"/>
          </a:xfrm>
        </p:spPr>
        <p:txBody>
          <a:bodyPr>
            <a:noAutofit/>
          </a:bodyPr>
          <a:lstStyle/>
          <a:p>
            <a:pPr marL="571500" indent="-571500">
              <a:buAutoNum type="romanUcPeriod"/>
            </a:pPr>
            <a:r>
              <a:rPr lang="hu-HU" b="1" dirty="0" smtClean="0">
                <a:solidFill>
                  <a:srgbClr val="0070C0"/>
                </a:solidFill>
              </a:rPr>
              <a:t>A mindennapi munkában</a:t>
            </a:r>
          </a:p>
          <a:p>
            <a:pPr marL="571500" indent="-571500">
              <a:buNone/>
            </a:pPr>
            <a:r>
              <a:rPr lang="hu-HU" dirty="0" smtClean="0"/>
              <a:t>Bárki, bármikor beépítheti a tanulási folyamatba az előzetes teszthatást: </a:t>
            </a:r>
            <a:r>
              <a:rPr lang="hu-HU" b="1" dirty="0" smtClean="0">
                <a:solidFill>
                  <a:srgbClr val="0070C0"/>
                </a:solidFill>
              </a:rPr>
              <a:t>„</a:t>
            </a:r>
            <a:r>
              <a:rPr lang="hu-HU" sz="3200" b="1" dirty="0" smtClean="0">
                <a:solidFill>
                  <a:srgbClr val="0070C0"/>
                </a:solidFill>
              </a:rPr>
              <a:t>becsüld meg, tippeld meg, fogalmazd meg a sejtésedet, … „ </a:t>
            </a:r>
            <a:br>
              <a:rPr lang="hu-HU" sz="3200" b="1" dirty="0" smtClean="0">
                <a:solidFill>
                  <a:srgbClr val="0070C0"/>
                </a:solidFill>
              </a:rPr>
            </a:br>
            <a:r>
              <a:rPr lang="hu-HU" sz="3200" dirty="0" smtClean="0"/>
              <a:t>(a rossz sejtésből is tanulunk) </a:t>
            </a:r>
          </a:p>
          <a:p>
            <a:pPr>
              <a:buNone/>
            </a:pPr>
            <a:r>
              <a:rPr lang="hu-HU" dirty="0" smtClean="0"/>
              <a:t>A rákérdezés, feleltetés, röpdolgozat a tanulási folyamat része, hiszen nem csupán méri a tanulás eredményességét, hanem befolyásolja is azt. </a:t>
            </a:r>
          </a:p>
          <a:p>
            <a:pPr>
              <a:buNone/>
            </a:pPr>
            <a:r>
              <a:rPr lang="hu-HU" dirty="0" smtClean="0"/>
              <a:t>A visszajelzés fontos, különösen a feleletválasztós és tesztlapos előhívásnál, mert ott a diák a hamis információval is találkozik. (GYEREKEK KÉRTÉK!)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Segítenek hagyományok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5172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3000" dirty="0" smtClean="0"/>
              <a:t>Nyitott feladatok a szöges táblán</a:t>
            </a:r>
          </a:p>
          <a:p>
            <a:pPr lvl="2"/>
            <a:r>
              <a:rPr lang="hu-HU" sz="3000" dirty="0" smtClean="0"/>
              <a:t>útelágazás, </a:t>
            </a:r>
          </a:p>
          <a:p>
            <a:pPr lvl="2"/>
            <a:r>
              <a:rPr lang="hu-HU" sz="3000" dirty="0" smtClean="0"/>
              <a:t>átdarabolás, stb.</a:t>
            </a:r>
          </a:p>
          <a:p>
            <a:pPr marL="342900" lvl="2" indent="-342900">
              <a:buNone/>
            </a:pPr>
            <a:r>
              <a:rPr lang="hu-HU" sz="3000" dirty="0" smtClean="0"/>
              <a:t>Az összesről mondunk valamit</a:t>
            </a:r>
          </a:p>
          <a:p>
            <a:pPr lvl="2"/>
            <a:r>
              <a:rPr lang="hu-HU" sz="3000" dirty="0" smtClean="0"/>
              <a:t>szakaszfelező merőleges</a:t>
            </a:r>
          </a:p>
          <a:p>
            <a:pPr lvl="2"/>
            <a:r>
              <a:rPr lang="hu-HU" sz="3000" dirty="0" smtClean="0"/>
              <a:t>Pitagorasz-tétel </a:t>
            </a:r>
          </a:p>
          <a:p>
            <a:pPr lvl="2"/>
            <a:r>
              <a:rPr lang="hu-HU" sz="3000" dirty="0" err="1" smtClean="0"/>
              <a:t>Thalesz-kör</a:t>
            </a:r>
            <a:endParaRPr lang="hu-HU" sz="3000" dirty="0" smtClean="0"/>
          </a:p>
          <a:p>
            <a:pPr marL="342900" lvl="2" indent="-342900">
              <a:buNone/>
            </a:pPr>
            <a:r>
              <a:rPr lang="hu-HU" sz="3000" dirty="0" smtClean="0"/>
              <a:t>Sík és tér összekapcsolása</a:t>
            </a:r>
          </a:p>
          <a:p>
            <a:pPr lvl="2"/>
            <a:r>
              <a:rPr lang="hu-HU" sz="3000" dirty="0" smtClean="0"/>
              <a:t>analógia</a:t>
            </a:r>
          </a:p>
          <a:p>
            <a:pPr lvl="2"/>
            <a:r>
              <a:rPr lang="hu-HU" sz="3000" dirty="0" smtClean="0"/>
              <a:t>beágyazás, metszet, vetület</a:t>
            </a:r>
          </a:p>
          <a:p>
            <a:pPr marL="342900" lvl="2" indent="-342900"/>
            <a:endParaRPr lang="hu-HU" sz="3000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0"/>
            <a:ext cx="8229600" cy="1143000"/>
          </a:xfrm>
        </p:spPr>
        <p:txBody>
          <a:bodyPr/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Segítenek az új eszközök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Redmenta</a:t>
            </a:r>
            <a:r>
              <a:rPr lang="hu-HU" dirty="0" smtClean="0"/>
              <a:t> feladatlap – adatbázissal</a:t>
            </a:r>
          </a:p>
          <a:p>
            <a:pPr>
              <a:buNone/>
            </a:pPr>
            <a:r>
              <a:rPr lang="hu-HU" dirty="0" smtClean="0"/>
              <a:t>	személyre szabva, időzítéssel</a:t>
            </a:r>
          </a:p>
          <a:p>
            <a:r>
              <a:rPr lang="hu-HU" dirty="0" err="1" smtClean="0"/>
              <a:t>GeoGebra</a:t>
            </a:r>
            <a:r>
              <a:rPr lang="hu-HU" dirty="0" smtClean="0"/>
              <a:t> munkalap – adatbázis nélkül</a:t>
            </a:r>
          </a:p>
          <a:p>
            <a:r>
              <a:rPr lang="hu-HU" dirty="0" err="1" smtClean="0"/>
              <a:t>Okosdoboz</a:t>
            </a:r>
            <a:r>
              <a:rPr lang="hu-HU" dirty="0" smtClean="0"/>
              <a:t> – helyes válasszal és teljesítmény-visszajelzéssel</a:t>
            </a:r>
          </a:p>
          <a:p>
            <a:r>
              <a:rPr lang="hu-HU" dirty="0" err="1" smtClean="0"/>
              <a:t>Okostankönyv</a:t>
            </a:r>
            <a:r>
              <a:rPr lang="hu-HU" dirty="0" smtClean="0"/>
              <a:t> – változatos feladattípusokkal</a:t>
            </a:r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4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b="1" dirty="0" smtClean="0">
                <a:solidFill>
                  <a:srgbClr val="0070C0"/>
                </a:solidFill>
              </a:rPr>
              <a:t>II. A kutatásban</a:t>
            </a:r>
          </a:p>
          <a:p>
            <a:pPr>
              <a:buFontTx/>
              <a:buChar char="-"/>
            </a:pPr>
            <a:r>
              <a:rPr lang="hu-HU" dirty="0" smtClean="0"/>
              <a:t>Aki nem hisz benne, </a:t>
            </a:r>
          </a:p>
          <a:p>
            <a:pPr lvl="1">
              <a:buFontTx/>
              <a:buChar char="-"/>
            </a:pPr>
            <a:r>
              <a:rPr lang="hu-HU" sz="3200" dirty="0" smtClean="0"/>
              <a:t>főzze le a kontrollcsoportjával az előhívásos partnert</a:t>
            </a:r>
          </a:p>
          <a:p>
            <a:pPr lvl="1">
              <a:buFontTx/>
              <a:buChar char="-"/>
            </a:pPr>
            <a:r>
              <a:rPr lang="hu-HU" sz="3200" dirty="0" smtClean="0"/>
              <a:t>keressen gyenge pontokat, kérdezzen, kritizáljon</a:t>
            </a:r>
          </a:p>
          <a:p>
            <a:pPr>
              <a:buFontTx/>
              <a:buChar char="-"/>
            </a:pPr>
            <a:r>
              <a:rPr lang="hu-HU" dirty="0" smtClean="0"/>
              <a:t>Aki hisz benne,</a:t>
            </a:r>
          </a:p>
          <a:p>
            <a:pPr lvl="1">
              <a:buFontTx/>
              <a:buChar char="-"/>
            </a:pPr>
            <a:r>
              <a:rPr lang="hu-HU" sz="3200" dirty="0" smtClean="0"/>
              <a:t>vigyen kísérleti csoportot egy-egy témából,</a:t>
            </a:r>
          </a:p>
          <a:p>
            <a:pPr lvl="1">
              <a:buFontTx/>
              <a:buChar char="-"/>
            </a:pPr>
            <a:r>
              <a:rPr lang="hu-HU" sz="3200" dirty="0" smtClean="0"/>
              <a:t>segítsen jól tesztelni  (pl. optimális aktiválás; könnyű, közepes, nehéz kérdés ugyanahhoz)</a:t>
            </a:r>
            <a:endParaRPr lang="hu-HU" sz="3200" dirty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pPr lvl="0" algn="l"/>
            <a:r>
              <a:rPr lang="hu-HU" b="1" dirty="0" smtClean="0">
                <a:solidFill>
                  <a:srgbClr val="C00000"/>
                </a:solidFill>
              </a:rPr>
              <a:t>Támogassuk az emlékezeti előhívást!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6756" y="1124744"/>
            <a:ext cx="2551748" cy="24793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496" y="1052736"/>
            <a:ext cx="9036496" cy="570587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3000" b="1" dirty="0" smtClean="0"/>
              <a:t>Tananyag</a:t>
            </a:r>
            <a:r>
              <a:rPr lang="hu-HU" sz="3000" dirty="0" smtClean="0"/>
              <a:t>:  A négyszög oldalfelező pontjai </a:t>
            </a:r>
            <a:br>
              <a:rPr lang="hu-HU" sz="3000" dirty="0" smtClean="0"/>
            </a:br>
            <a:r>
              <a:rPr lang="hu-HU" sz="3000" dirty="0" smtClean="0"/>
              <a:t>paralelogrammát alkotnak. </a:t>
            </a:r>
          </a:p>
          <a:p>
            <a:pPr>
              <a:buNone/>
            </a:pPr>
            <a:endParaRPr lang="hu-HU" sz="3000" dirty="0" smtClean="0"/>
          </a:p>
          <a:p>
            <a:pPr>
              <a:buNone/>
            </a:pPr>
            <a:r>
              <a:rPr lang="hu-HU" sz="3000" b="1" dirty="0" smtClean="0"/>
              <a:t>Könnyű kérdés</a:t>
            </a:r>
            <a:r>
              <a:rPr lang="hu-HU" sz="3000" dirty="0" smtClean="0"/>
              <a:t>: Milyen négyszöget alkotnak </a:t>
            </a:r>
            <a:br>
              <a:rPr lang="hu-HU" sz="3000" dirty="0" smtClean="0"/>
            </a:br>
            <a:r>
              <a:rPr lang="hu-HU" sz="3000" dirty="0" smtClean="0"/>
              <a:t>egy négyzet oldalfelező pontjai? </a:t>
            </a:r>
          </a:p>
          <a:p>
            <a:pPr marL="342900" lvl="1" indent="-342900">
              <a:buNone/>
            </a:pPr>
            <a:r>
              <a:rPr lang="hu-HU" sz="3000" b="1" dirty="0" smtClean="0"/>
              <a:t>Közepes kérdés</a:t>
            </a:r>
            <a:r>
              <a:rPr lang="hu-HU" sz="3000" dirty="0" smtClean="0"/>
              <a:t>: Min múlik az, hogy a négyzet  oldalfelező pontjai is négyzetet alkotnak? </a:t>
            </a:r>
          </a:p>
          <a:p>
            <a:pPr marL="514350" lvl="1" indent="-514350">
              <a:buNone/>
            </a:pPr>
            <a:r>
              <a:rPr lang="hu-HU" sz="3000" b="1" dirty="0" smtClean="0"/>
              <a:t>Nehéz kérdés</a:t>
            </a:r>
            <a:r>
              <a:rPr lang="hu-HU" sz="3000" dirty="0" smtClean="0"/>
              <a:t>: Milyen négyszög oldalfelező pontjai alkotnak négyzetet?</a:t>
            </a:r>
          </a:p>
          <a:p>
            <a:pPr marL="514350" lvl="1" indent="-514350">
              <a:buNone/>
            </a:pPr>
            <a:endParaRPr lang="hu-HU" sz="3000" dirty="0" smtClean="0"/>
          </a:p>
          <a:p>
            <a:pPr marL="514350" lvl="1" indent="-514350">
              <a:buNone/>
            </a:pPr>
            <a:r>
              <a:rPr lang="hu-HU" sz="3200" b="1" dirty="0" smtClean="0">
                <a:solidFill>
                  <a:srgbClr val="C00000"/>
                </a:solidFill>
              </a:rPr>
              <a:t>Írj két kérdést, egyet nekem és egyet az osztálynak!</a:t>
            </a:r>
            <a:r>
              <a:rPr lang="hu-HU" sz="3000" dirty="0" smtClean="0"/>
              <a:t> </a:t>
            </a:r>
          </a:p>
          <a:p>
            <a:pPr marL="514350" lvl="1" indent="-514350">
              <a:buNone/>
            </a:pPr>
            <a:endParaRPr lang="hu-HU" sz="3000" dirty="0" smtClean="0"/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Kitől, mikor, mit kérdezünk? </a:t>
            </a:r>
            <a:endParaRPr lang="hu-H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3000" dirty="0" smtClean="0"/>
              <a:t>Egy négyszög oldalfelező pontjai pontosan akkor alkotnak négyzetet, ha a kiindulási négyszög  </a:t>
            </a:r>
            <a:br>
              <a:rPr lang="hu-HU" sz="3000" dirty="0" smtClean="0"/>
            </a:br>
            <a:r>
              <a:rPr lang="hu-HU" sz="3000" dirty="0" smtClean="0"/>
              <a:t>	a) szomszédos oldalai merőlegesek </a:t>
            </a:r>
            <a:br>
              <a:rPr lang="hu-HU" sz="3000" dirty="0" smtClean="0"/>
            </a:br>
            <a:r>
              <a:rPr lang="hu-HU" sz="3000" dirty="0" smtClean="0"/>
              <a:t>	b) szomszédos oldalai egyenlők </a:t>
            </a:r>
            <a:br>
              <a:rPr lang="hu-HU" sz="3000" dirty="0" smtClean="0"/>
            </a:br>
            <a:r>
              <a:rPr lang="hu-HU" sz="3000" dirty="0" smtClean="0"/>
              <a:t>	c) átlói egyenlő hosszúságúak </a:t>
            </a:r>
            <a:br>
              <a:rPr lang="hu-HU" sz="3000" dirty="0" smtClean="0"/>
            </a:br>
            <a:r>
              <a:rPr lang="hu-HU" sz="3000" dirty="0" smtClean="0"/>
              <a:t>	d) szemközti oldalai párhuzamosak </a:t>
            </a:r>
            <a:br>
              <a:rPr lang="hu-HU" sz="3000" dirty="0" smtClean="0"/>
            </a:br>
            <a:r>
              <a:rPr lang="hu-HU" sz="3000" dirty="0" smtClean="0"/>
              <a:t>	e) átlói felezik egymást </a:t>
            </a:r>
            <a:br>
              <a:rPr lang="hu-HU" sz="3000" dirty="0" smtClean="0"/>
            </a:br>
            <a:r>
              <a:rPr lang="hu-HU" sz="3000" dirty="0" smtClean="0"/>
              <a:t>	f) átlói merőlegesek egymásra</a:t>
            </a:r>
          </a:p>
          <a:p>
            <a:pPr>
              <a:buNone/>
            </a:pPr>
            <a:endParaRPr lang="hu-HU" sz="3000" dirty="0" smtClean="0"/>
          </a:p>
          <a:p>
            <a:pPr>
              <a:buNone/>
            </a:pPr>
            <a:endParaRPr lang="hu-HU" sz="3000" dirty="0" smtClean="0"/>
          </a:p>
          <a:p>
            <a:pPr>
              <a:buNone/>
            </a:pPr>
            <a:endParaRPr lang="hu-HU" sz="3000" dirty="0" smtClean="0"/>
          </a:p>
          <a:p>
            <a:pPr>
              <a:buNone/>
            </a:pPr>
            <a:endParaRPr lang="hu-HU" sz="3000" dirty="0" smtClean="0"/>
          </a:p>
          <a:p>
            <a:pPr>
              <a:buNone/>
            </a:pPr>
            <a:r>
              <a:rPr lang="hu-HU" sz="3000" dirty="0" smtClean="0"/>
              <a:t>Válasz:  c) és f)    </a:t>
            </a:r>
            <a:r>
              <a:rPr lang="hu-HU" sz="3000" b="1" dirty="0" smtClean="0">
                <a:solidFill>
                  <a:srgbClr val="0070C0"/>
                </a:solidFill>
                <a:hlinkClick r:id="rId2"/>
              </a:rPr>
              <a:t>Animáció: https://ggbm.at/fj6amwhe</a:t>
            </a:r>
            <a:endParaRPr lang="hu-HU" sz="3000" b="1" dirty="0" smtClean="0">
              <a:solidFill>
                <a:srgbClr val="0070C0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4144" y="4005064"/>
            <a:ext cx="7574280" cy="216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Nézőpontom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496" y="1268760"/>
            <a:ext cx="8999984" cy="54006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dirty="0" smtClean="0"/>
              <a:t>Örömteli - a </a:t>
            </a:r>
            <a:r>
              <a:rPr lang="hu-HU" dirty="0"/>
              <a:t>sikeres </a:t>
            </a:r>
            <a:r>
              <a:rPr lang="hu-HU" dirty="0" smtClean="0"/>
              <a:t>munka </a:t>
            </a:r>
            <a:r>
              <a:rPr lang="hu-HU" dirty="0"/>
              <a:t>maga a jutalom</a:t>
            </a:r>
          </a:p>
          <a:p>
            <a:pPr>
              <a:buNone/>
            </a:pPr>
            <a:r>
              <a:rPr lang="hu-HU" dirty="0" smtClean="0"/>
              <a:t>Eredményes - tartós</a:t>
            </a:r>
            <a:r>
              <a:rPr lang="hu-HU" dirty="0"/>
              <a:t>, előhívható tudás 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/>
          </a:p>
          <a:p>
            <a:pPr>
              <a:buNone/>
            </a:pPr>
            <a:r>
              <a:rPr lang="hu-HU" dirty="0" smtClean="0"/>
              <a:t>Az előhívásos módszer hatékonyságának vizsgálata </a:t>
            </a:r>
          </a:p>
          <a:p>
            <a:r>
              <a:rPr lang="hu-HU" dirty="0" smtClean="0"/>
              <a:t>elemi geometria szakközépiskolában, </a:t>
            </a:r>
          </a:p>
          <a:p>
            <a:r>
              <a:rPr lang="hu-HU" dirty="0" smtClean="0"/>
              <a:t>térgeometria gimnáziumban</a:t>
            </a:r>
          </a:p>
          <a:p>
            <a:r>
              <a:rPr lang="hu-HU" dirty="0" smtClean="0"/>
              <a:t>számelmélet tanárjelölteknek</a:t>
            </a:r>
          </a:p>
          <a:p>
            <a:pPr>
              <a:buNone/>
            </a:pPr>
            <a:endParaRPr lang="hu-HU" dirty="0"/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r>
              <a:rPr lang="hu-HU" dirty="0" smtClean="0"/>
              <a:t>Bárki vizsgálhatja az előhívásos módszert  akár a mindennapi munkában, akár a kutatásban</a:t>
            </a:r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107504" y="2060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Mondanivalóm</a:t>
            </a:r>
          </a:p>
        </p:txBody>
      </p:sp>
      <p:sp>
        <p:nvSpPr>
          <p:cNvPr id="7" name="Cím 1"/>
          <p:cNvSpPr txBox="1">
            <a:spLocks/>
          </p:cNvSpPr>
          <p:nvPr/>
        </p:nvSpPr>
        <p:spPr>
          <a:xfrm>
            <a:off x="107504" y="472514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Felhívás keringőre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solidFill>
                  <a:srgbClr val="C00000"/>
                </a:solidFill>
              </a:rPr>
              <a:t>Elrendezzük</a:t>
            </a:r>
            <a:endParaRPr lang="hu-HU" b="1" dirty="0">
              <a:solidFill>
                <a:srgbClr val="C00000"/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r>
              <a:rPr lang="hu-HU" sz="3000" dirty="0" smtClean="0"/>
              <a:t>Annak, hogy egy négyszög oldalfelező pontjai négyzetet alkossanak … feltétele, hogy négyzetből induljunk ki.</a:t>
            </a:r>
          </a:p>
          <a:p>
            <a:pPr marL="514350" lvl="1" indent="-514350">
              <a:buAutoNum type="alphaLcParenR"/>
            </a:pPr>
            <a:r>
              <a:rPr lang="hu-HU" sz="3000" dirty="0" smtClean="0"/>
              <a:t>szükséges     </a:t>
            </a:r>
          </a:p>
          <a:p>
            <a:pPr marL="514350" lvl="1" indent="-514350">
              <a:buAutoNum type="alphaLcParenR"/>
            </a:pPr>
            <a:r>
              <a:rPr lang="hu-HU" sz="3000" dirty="0" smtClean="0"/>
              <a:t>elégséges     </a:t>
            </a:r>
          </a:p>
          <a:p>
            <a:pPr marL="514350" lvl="1" indent="-514350">
              <a:buAutoNum type="alphaLcParenR"/>
            </a:pPr>
            <a:r>
              <a:rPr lang="hu-HU" sz="3000" dirty="0" smtClean="0"/>
              <a:t>szükséges és elégséges </a:t>
            </a:r>
          </a:p>
          <a:p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4954562"/>
          </a:xfrm>
        </p:spPr>
        <p:txBody>
          <a:bodyPr>
            <a:normAutofit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1. kísérlet: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Elemi geometria tanítása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szakközépiskolában 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>előhívásos módszerrel</a:t>
            </a:r>
            <a:br>
              <a:rPr lang="hu-HU" b="1" dirty="0" smtClean="0">
                <a:solidFill>
                  <a:srgbClr val="C00000"/>
                </a:solidFill>
              </a:rPr>
            </a:br>
            <a:r>
              <a:rPr lang="hu-HU" b="1" dirty="0" smtClean="0">
                <a:solidFill>
                  <a:srgbClr val="C00000"/>
                </a:solidFill>
              </a:rPr>
              <a:t/>
            </a:r>
            <a:br>
              <a:rPr lang="hu-HU" b="1" dirty="0" smtClean="0">
                <a:solidFill>
                  <a:srgbClr val="C00000"/>
                </a:solidFill>
              </a:rPr>
            </a:br>
            <a:endParaRPr lang="hu-H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7332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b="1" dirty="0" smtClean="0">
                <a:solidFill>
                  <a:srgbClr val="C00000"/>
                </a:solidFill>
              </a:rPr>
              <a:t>Elemi geometria</a:t>
            </a:r>
            <a:endParaRPr lang="hu-HU" dirty="0" smtClean="0"/>
          </a:p>
          <a:p>
            <a:r>
              <a:rPr lang="hu-HU" dirty="0" smtClean="0"/>
              <a:t>körív hossza, egyenes arányosság a középponti szög és a hozzá tartozó körív hossza között</a:t>
            </a:r>
          </a:p>
          <a:p>
            <a:r>
              <a:rPr lang="hu-HU" dirty="0" smtClean="0"/>
              <a:t>körcikk területe, egyenes arányosság a középponti szög és a hozzá tartozó körcikk területe között</a:t>
            </a:r>
          </a:p>
          <a:p>
            <a:r>
              <a:rPr lang="hu-HU" dirty="0" smtClean="0"/>
              <a:t>a szög ívmértéke</a:t>
            </a:r>
          </a:p>
          <a:p>
            <a:r>
              <a:rPr lang="hu-HU" dirty="0" smtClean="0"/>
              <a:t>tengelyes és középpontos tükrözés, az eltolás, a pont körüli elforgatás, a transzformációk tulajdonságai</a:t>
            </a:r>
          </a:p>
          <a:p>
            <a:r>
              <a:rPr lang="hu-HU" dirty="0" smtClean="0"/>
              <a:t>szimmetrikus négyszögek</a:t>
            </a:r>
          </a:p>
          <a:p>
            <a:r>
              <a:rPr lang="hu-HU" dirty="0" smtClean="0"/>
              <a:t>szabályos sokszögek</a:t>
            </a:r>
          </a:p>
          <a:p>
            <a:r>
              <a:rPr lang="hu-HU" dirty="0" smtClean="0"/>
              <a:t>geometriai vektorfogalom, vektorok összege, két vektor különbsége, vektor szorzása valós számmal, vektorok felbontása összetevőkre</a:t>
            </a:r>
          </a:p>
        </p:txBody>
      </p:sp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1. kísérlet – a tananyag</a:t>
            </a:r>
            <a:endParaRPr lang="hu-H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1. kísérlet– a populáció</a:t>
            </a:r>
            <a:endParaRPr lang="hu-HU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3636419"/>
              </p:ext>
            </p:extLst>
          </p:nvPr>
        </p:nvGraphicFramePr>
        <p:xfrm>
          <a:off x="179512" y="1532036"/>
          <a:ext cx="8748464" cy="3585837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4179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8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06275">
                <a:tc>
                  <a:txBody>
                    <a:bodyPr/>
                    <a:lstStyle/>
                    <a:p>
                      <a:pPr algn="ctr"/>
                      <a:r>
                        <a:rPr lang="hu-HU" sz="3000" dirty="0" smtClean="0">
                          <a:solidFill>
                            <a:schemeClr val="tx1"/>
                          </a:solidFill>
                        </a:rPr>
                        <a:t>Kísérleti csoport</a:t>
                      </a:r>
                      <a:endParaRPr lang="hu-HU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3000" dirty="0" smtClean="0">
                          <a:solidFill>
                            <a:schemeClr val="tx1"/>
                          </a:solidFill>
                        </a:rPr>
                        <a:t>Kontrollcsoportok</a:t>
                      </a:r>
                      <a:endParaRPr lang="hu-HU" sz="3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6675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3000" dirty="0" smtClean="0"/>
                        <a:t> 9 fős 9. évfolyamos szakgimnáziumi csoport </a:t>
                      </a:r>
                    </a:p>
                    <a:p>
                      <a:endParaRPr lang="hu-HU" sz="3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hu-HU" sz="3000" baseline="0" dirty="0" smtClean="0">
                          <a:solidFill>
                            <a:schemeClr val="tx1"/>
                          </a:solidFill>
                        </a:rPr>
                        <a:t>16, és 18 fős </a:t>
                      </a:r>
                      <a:r>
                        <a:rPr lang="hu-HU" sz="3000" dirty="0" smtClean="0"/>
                        <a:t>9. évfolyamos gimnáziumi csoportok </a:t>
                      </a:r>
                      <a:br>
                        <a:rPr lang="hu-HU" sz="3000" dirty="0" smtClean="0"/>
                      </a:br>
                      <a:r>
                        <a:rPr lang="hu-HU" sz="3000" baseline="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hu-HU" sz="3000" dirty="0" smtClean="0">
                          <a:solidFill>
                            <a:schemeClr val="tx1"/>
                          </a:solidFill>
                        </a:rPr>
                        <a:t>9.c</a:t>
                      </a:r>
                      <a:r>
                        <a:rPr lang="hu-HU" sz="3000" baseline="0" dirty="0" smtClean="0">
                          <a:solidFill>
                            <a:schemeClr val="tx1"/>
                          </a:solidFill>
                        </a:rPr>
                        <a:t> és 9.e, ugyanaz a tanár)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2809"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None/>
                      </a:pPr>
                      <a:r>
                        <a:rPr lang="hu-HU" sz="3000" dirty="0" smtClean="0">
                          <a:solidFill>
                            <a:schemeClr val="tx1"/>
                          </a:solidFill>
                        </a:rPr>
                        <a:t>Heti 3 óra, 3-4 hét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hu-HU" sz="3000" dirty="0" smtClean="0">
                          <a:solidFill>
                            <a:schemeClr val="tx1"/>
                          </a:solidFill>
                        </a:rPr>
                        <a:t>     Összesen:</a:t>
                      </a:r>
                      <a:r>
                        <a:rPr lang="hu-HU" sz="3000" baseline="0" dirty="0" smtClean="0">
                          <a:solidFill>
                            <a:schemeClr val="tx1"/>
                          </a:solidFill>
                        </a:rPr>
                        <a:t> 11 óra</a:t>
                      </a:r>
                      <a:endParaRPr lang="hu-HU" sz="3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itchFamily="34" charset="0"/>
                        <a:buNone/>
                      </a:pPr>
                      <a:r>
                        <a:rPr lang="hu-HU" sz="3000" baseline="0" dirty="0" smtClean="0">
                          <a:solidFill>
                            <a:schemeClr val="tx1"/>
                          </a:solidFill>
                        </a:rPr>
                        <a:t>Heti 4 óra, 4-5 hét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r>
                        <a:rPr lang="hu-HU" sz="3000" baseline="0" dirty="0" smtClean="0">
                          <a:solidFill>
                            <a:schemeClr val="tx1"/>
                          </a:solidFill>
                        </a:rPr>
                        <a:t>     Összesen: 19, ill. 16 óra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b="1" dirty="0" smtClean="0">
                <a:solidFill>
                  <a:srgbClr val="C00000"/>
                </a:solidFill>
              </a:rPr>
              <a:t>1. Kísérlet – előzetes mérések, adatok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328592"/>
          </a:xfrm>
        </p:spPr>
        <p:txBody>
          <a:bodyPr>
            <a:normAutofit/>
          </a:bodyPr>
          <a:lstStyle/>
          <a:p>
            <a:pPr marL="514350" indent="-514350"/>
            <a:r>
              <a:rPr lang="hu-HU" dirty="0" smtClean="0"/>
              <a:t>családi háttér - interjú az osztályfőnökökkel</a:t>
            </a:r>
          </a:p>
          <a:p>
            <a:pPr marL="514350" indent="-514350"/>
            <a:r>
              <a:rPr lang="hu-HU" dirty="0" smtClean="0"/>
              <a:t>a 2016-os kompetenciamérés eredményei</a:t>
            </a:r>
          </a:p>
          <a:p>
            <a:pPr marL="514350" indent="-514350"/>
            <a:r>
              <a:rPr lang="hu-HU" dirty="0" smtClean="0"/>
              <a:t>matematika osztályzatok összehasonlítása</a:t>
            </a:r>
          </a:p>
          <a:p>
            <a:pPr marL="514350" indent="-514350"/>
            <a:r>
              <a:rPr lang="hu-HU" dirty="0" smtClean="0"/>
              <a:t>matematika osztályzatok összehasonlítása olyan témakörökben is, amelyet nem kísérleti módszerrel tanultak</a:t>
            </a:r>
          </a:p>
          <a:p>
            <a:pPr marL="2228850" lvl="4" indent="-514350"/>
            <a:r>
              <a:rPr lang="hu-HU" sz="2800" dirty="0" smtClean="0"/>
              <a:t>az osztály másik felével</a:t>
            </a:r>
          </a:p>
          <a:p>
            <a:pPr marL="2228850" lvl="4" indent="-514350"/>
            <a:r>
              <a:rPr lang="hu-HU" sz="2800" dirty="0" smtClean="0">
                <a:cs typeface="Times New Roman" panose="02020603050405020304" pitchFamily="18" charset="0"/>
              </a:rPr>
              <a:t>iskolán belül, más tanár osztályával</a:t>
            </a:r>
          </a:p>
          <a:p>
            <a:pPr marL="2228850" lvl="4" indent="-514350"/>
            <a:r>
              <a:rPr lang="hu-HU" sz="2800" dirty="0" smtClean="0"/>
              <a:t>egy gimnázium párhuzamos osztályaival</a:t>
            </a:r>
            <a:endParaRPr lang="hu-HU" dirty="0" smtClean="0">
              <a:cs typeface="Times New Roman" panose="02020603050405020304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endParaRPr lang="hu-HU" dirty="0" smtClean="0"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hu-H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hu-HU" b="1" dirty="0" smtClean="0">
                <a:solidFill>
                  <a:srgbClr val="C00000"/>
                </a:solidFill>
              </a:rPr>
              <a:t>1. kísérlet– a módszer</a:t>
            </a:r>
            <a:endParaRPr lang="hu-HU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/>
        </p:nvGraphicFramePr>
        <p:xfrm>
          <a:off x="323528" y="1124744"/>
          <a:ext cx="8568952" cy="233019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357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53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02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362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330192">
                <a:tc gridSpan="3">
                  <a:txBody>
                    <a:bodyPr/>
                    <a:lstStyle/>
                    <a:p>
                      <a:pPr algn="l"/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Óra végén „emlékeztető”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5 perc, 2 kérdés (1-1 elméleti és számolásos feladat)</a:t>
                      </a:r>
                      <a:r>
                        <a:rPr lang="hu-HU" sz="3200" dirty="0" smtClean="0"/>
                        <a:t> </a:t>
                      </a:r>
                      <a:endParaRPr lang="hu-HU" sz="32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hu-HU" sz="3200" b="0" dirty="0" smtClean="0">
                          <a:solidFill>
                            <a:schemeClr val="tx1"/>
                          </a:solidFill>
                        </a:rPr>
                        <a:t>90 % fölött teljesítettek!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Pénteken beadandó</a:t>
                      </a:r>
                    </a:p>
                    <a:p>
                      <a:pPr marL="342900" indent="-342900" algn="l">
                        <a:buFont typeface="Arial" pitchFamily="34" charset="0"/>
                        <a:buNone/>
                      </a:pPr>
                      <a:r>
                        <a:rPr lang="hu-HU" sz="3000" b="0" dirty="0" err="1" smtClean="0">
                          <a:solidFill>
                            <a:schemeClr val="tx1"/>
                          </a:solidFill>
                        </a:rPr>
                        <a:t>Emailben</a:t>
                      </a:r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 vasárnap,</a:t>
                      </a:r>
                      <a:r>
                        <a:rPr lang="hu-HU" sz="3000" b="0" baseline="0" dirty="0" smtClean="0">
                          <a:solidFill>
                            <a:schemeClr val="tx1"/>
                          </a:solidFill>
                        </a:rPr>
                        <a:t> e</a:t>
                      </a:r>
                      <a:r>
                        <a:rPr lang="hu-HU" sz="3000" b="0" dirty="0" smtClean="0">
                          <a:solidFill>
                            <a:schemeClr val="tx1"/>
                          </a:solidFill>
                        </a:rPr>
                        <a:t>setleg</a:t>
                      </a:r>
                      <a:r>
                        <a:rPr lang="hu-HU" sz="3000" b="0" baseline="0" dirty="0" smtClean="0">
                          <a:solidFill>
                            <a:schemeClr val="tx1"/>
                          </a:solidFill>
                        </a:rPr>
                        <a:t> hétfőn</a:t>
                      </a:r>
                    </a:p>
                    <a:p>
                      <a:pPr marL="342900" indent="-342900" algn="l">
                        <a:buFont typeface="Arial" pitchFamily="34" charset="0"/>
                        <a:buNone/>
                      </a:pPr>
                      <a:r>
                        <a:rPr lang="hu-HU" sz="3000" b="0" baseline="0" dirty="0" smtClean="0">
                          <a:solidFill>
                            <a:schemeClr val="tx1"/>
                          </a:solidFill>
                        </a:rPr>
                        <a:t>Ritkán, késve adták be.</a:t>
                      </a:r>
                      <a:endParaRPr lang="hu-HU" sz="3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Kép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477244"/>
            <a:ext cx="4104456" cy="2832075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559681"/>
            <a:ext cx="2520280" cy="2533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 txBox="1"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1. Kísérlet – eredmények</a:t>
            </a:r>
            <a:endParaRPr kumimoji="0" lang="hu-H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795393"/>
            <a:ext cx="8208912" cy="5865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6250</TotalTime>
  <Words>824</Words>
  <Application>Microsoft Office PowerPoint</Application>
  <PresentationFormat>Diavetítés a képernyőre (4:3 oldalarány)</PresentationFormat>
  <Paragraphs>191</Paragraphs>
  <Slides>30</Slides>
  <Notes>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30</vt:i4>
      </vt:variant>
    </vt:vector>
  </HeadingPairs>
  <TitlesOfParts>
    <vt:vector size="36" baseType="lpstr">
      <vt:lpstr>Arial</vt:lpstr>
      <vt:lpstr>Calibri</vt:lpstr>
      <vt:lpstr>Symbol</vt:lpstr>
      <vt:lpstr>Times New Roman</vt:lpstr>
      <vt:lpstr>Wingdings</vt:lpstr>
      <vt:lpstr>Office-téma</vt:lpstr>
      <vt:lpstr>Örömteli és eredményes matematikatanulás</vt:lpstr>
      <vt:lpstr>Mesterségünk címere</vt:lpstr>
      <vt:lpstr>Nézőpontom</vt:lpstr>
      <vt:lpstr> 1. kísérlet:  Elemi geometria tanítása szakközépiskolában  előhívásos módszerrel  </vt:lpstr>
      <vt:lpstr>1. kísérlet – a tananyag</vt:lpstr>
      <vt:lpstr>1. kísérlet– a populáció</vt:lpstr>
      <vt:lpstr>1. Kísérlet – előzetes mérések, adatok</vt:lpstr>
      <vt:lpstr>1. kísérlet– a módszer</vt:lpstr>
      <vt:lpstr>1. Kísérlet – eredmények</vt:lpstr>
      <vt:lpstr>PowerPoint-bemutató</vt:lpstr>
      <vt:lpstr>    2. kísérlet:  Térgeometria tanítása  gimnáziumban  előhívásos módszerrel    </vt:lpstr>
      <vt:lpstr>2. Kísérlet – térgeometria</vt:lpstr>
      <vt:lpstr>PowerPoint-bemutató</vt:lpstr>
      <vt:lpstr>3. kísérlet:  Számelmélet tanítása  előhívásos módszerrel tanárjelölteknek </vt:lpstr>
      <vt:lpstr>3. Kísérlet – a tananyag</vt:lpstr>
      <vt:lpstr>3. Kísérlet – a populáció</vt:lpstr>
      <vt:lpstr>3. Kísérlet – a módszer</vt:lpstr>
      <vt:lpstr>3. Kísérlet  – előzetes adatok</vt:lpstr>
      <vt:lpstr>3. Kísérlet – összehasonlítások</vt:lpstr>
      <vt:lpstr>3. Kísérlet – eredmények</vt:lpstr>
      <vt:lpstr>3. Kísérlet – késleltetett teszt</vt:lpstr>
      <vt:lpstr>3. Kísérlet  –  a késleltetett teszt eredménye</vt:lpstr>
      <vt:lpstr>Felhívás keringőre: </vt:lpstr>
      <vt:lpstr>Támogassuk az emlékezeti előhívást!</vt:lpstr>
      <vt:lpstr>Segítenek hagyományok</vt:lpstr>
      <vt:lpstr>Segítenek az új eszközök</vt:lpstr>
      <vt:lpstr>Támogassuk az emlékezeti előhívást!</vt:lpstr>
      <vt:lpstr>Kitől, mikor, mit kérdezünk? </vt:lpstr>
      <vt:lpstr>PowerPoint-bemutató</vt:lpstr>
      <vt:lpstr>Elrendezzük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Örömteli és eredményes matematikatanulás</dc:title>
  <dc:creator>Vásárhelyi Éva</dc:creator>
  <cp:lastModifiedBy>Windows-felhasználó</cp:lastModifiedBy>
  <cp:revision>293</cp:revision>
  <dcterms:created xsi:type="dcterms:W3CDTF">2018-06-24T10:43:20Z</dcterms:created>
  <dcterms:modified xsi:type="dcterms:W3CDTF">2018-09-11T13:13:06Z</dcterms:modified>
</cp:coreProperties>
</file>